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1" d="100"/>
          <a:sy n="81" d="100"/>
        </p:scale>
        <p:origin x="-300"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BEB5B9-5BA9-4DA7-AE20-5AA863A590AA}"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3563906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321819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427141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610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1192901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BEB5B9-5BA9-4DA7-AE20-5AA863A590AA}" type="datetimeFigureOut">
              <a:rPr lang="en-IN" smtClean="0"/>
              <a:t>11-03-2022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570544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BEB5B9-5BA9-4DA7-AE20-5AA863A590AA}" type="datetimeFigureOut">
              <a:rPr lang="en-IN" smtClean="0"/>
              <a:t>11-03-2022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1159610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EB5B9-5BA9-4DA7-AE20-5AA863A590AA}"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1130495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EB5B9-5BA9-4DA7-AE20-5AA863A590AA}"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6921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EB5B9-5BA9-4DA7-AE20-5AA863A590AA}"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2108746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BEB5B9-5BA9-4DA7-AE20-5AA863A590AA}"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3351980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BEB5B9-5BA9-4DA7-AE20-5AA863A590AA}"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97062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BEB5B9-5BA9-4DA7-AE20-5AA863A590AA}" type="datetimeFigureOut">
              <a:rPr lang="en-IN" smtClean="0"/>
              <a:t>11-03-2022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324159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BEB5B9-5BA9-4DA7-AE20-5AA863A590AA}" type="datetimeFigureOut">
              <a:rPr lang="en-IN" smtClean="0"/>
              <a:t>11-03-2022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160037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EB5B9-5BA9-4DA7-AE20-5AA863A590AA}" type="datetimeFigureOut">
              <a:rPr lang="en-IN" smtClean="0"/>
              <a:t>11-03-2022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45551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27790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EB5B9-5BA9-4DA7-AE20-5AA863A590AA}"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AEEE6-5B3D-4ED1-88A3-DFCE4450BADD}" type="slidenum">
              <a:rPr lang="en-IN" smtClean="0"/>
              <a:t>‹#›</a:t>
            </a:fld>
            <a:endParaRPr lang="en-IN"/>
          </a:p>
        </p:txBody>
      </p:sp>
    </p:spTree>
    <p:extLst>
      <p:ext uri="{BB962C8B-B14F-4D97-AF65-F5344CB8AC3E}">
        <p14:creationId xmlns:p14="http://schemas.microsoft.com/office/powerpoint/2010/main" val="1422363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1BEB5B9-5BA9-4DA7-AE20-5AA863A590AA}" type="datetimeFigureOut">
              <a:rPr lang="en-IN" smtClean="0"/>
              <a:t>11-03-2022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FDAEEE6-5B3D-4ED1-88A3-DFCE4450BADD}" type="slidenum">
              <a:rPr lang="en-IN" smtClean="0"/>
              <a:t>‹#›</a:t>
            </a:fld>
            <a:endParaRPr lang="en-IN"/>
          </a:p>
        </p:txBody>
      </p:sp>
    </p:spTree>
    <p:extLst>
      <p:ext uri="{BB962C8B-B14F-4D97-AF65-F5344CB8AC3E}">
        <p14:creationId xmlns:p14="http://schemas.microsoft.com/office/powerpoint/2010/main" val="27188143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E08F3-659B-4FE7-96AA-145D2D62E2BD}"/>
              </a:ext>
            </a:extLst>
          </p:cNvPr>
          <p:cNvSpPr>
            <a:spLocks noGrp="1"/>
          </p:cNvSpPr>
          <p:nvPr>
            <p:ph type="ctrTitle"/>
          </p:nvPr>
        </p:nvSpPr>
        <p:spPr>
          <a:xfrm>
            <a:off x="1595269" y="471350"/>
            <a:ext cx="9001462" cy="2387600"/>
          </a:xfrm>
        </p:spPr>
        <p:txBody>
          <a:bodyPr/>
          <a:lstStyle/>
          <a:p>
            <a:r>
              <a:rPr lang="en-IN" b="0" dirty="0">
                <a:effectLst/>
              </a:rPr>
              <a:t>Malignant Comments Classifier Project</a:t>
            </a:r>
            <a:endParaRPr lang="en-IN" dirty="0"/>
          </a:p>
        </p:txBody>
      </p:sp>
      <p:sp>
        <p:nvSpPr>
          <p:cNvPr id="3" name="Subtitle 2">
            <a:extLst>
              <a:ext uri="{FF2B5EF4-FFF2-40B4-BE49-F238E27FC236}">
                <a16:creationId xmlns:a16="http://schemas.microsoft.com/office/drawing/2014/main" xmlns="" id="{45A5136C-3457-4A23-9AB5-2F89AE174089}"/>
              </a:ext>
            </a:extLst>
          </p:cNvPr>
          <p:cNvSpPr>
            <a:spLocks noGrp="1"/>
          </p:cNvSpPr>
          <p:nvPr>
            <p:ph type="subTitle" idx="1"/>
          </p:nvPr>
        </p:nvSpPr>
        <p:spPr>
          <a:xfrm>
            <a:off x="1277217" y="3925060"/>
            <a:ext cx="9001462" cy="1655762"/>
          </a:xfrm>
        </p:spPr>
        <p:txBody>
          <a:bodyPr/>
          <a:lstStyle/>
          <a:p>
            <a:r>
              <a:rPr lang="en-IN" dirty="0"/>
              <a:t>BY: </a:t>
            </a:r>
            <a:r>
              <a:rPr lang="en-IN" dirty="0" smtClean="0"/>
              <a:t>Archana </a:t>
            </a:r>
            <a:r>
              <a:rPr lang="en-IN" dirty="0" err="1" smtClean="0"/>
              <a:t>Kumari</a:t>
            </a:r>
            <a:endParaRPr lang="en-IN" dirty="0"/>
          </a:p>
        </p:txBody>
      </p:sp>
    </p:spTree>
    <p:extLst>
      <p:ext uri="{BB962C8B-B14F-4D97-AF65-F5344CB8AC3E}">
        <p14:creationId xmlns:p14="http://schemas.microsoft.com/office/powerpoint/2010/main" val="413578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CA09B0-B0F0-4867-825B-94F846E166A4}"/>
              </a:ext>
            </a:extLst>
          </p:cNvPr>
          <p:cNvSpPr>
            <a:spLocks noGrp="1"/>
          </p:cNvSpPr>
          <p:nvPr>
            <p:ph type="title"/>
          </p:nvPr>
        </p:nvSpPr>
        <p:spPr/>
        <p:txBody>
          <a:bodyPr/>
          <a:lstStyle/>
          <a:p>
            <a:r>
              <a:rPr lang="en-US" dirty="0"/>
              <a:t>Count plot of Threat Comments Status</a:t>
            </a:r>
            <a:endParaRPr lang="en-IN" dirty="0"/>
          </a:p>
        </p:txBody>
      </p:sp>
      <p:pic>
        <p:nvPicPr>
          <p:cNvPr id="4" name="Picture 3">
            <a:extLst>
              <a:ext uri="{FF2B5EF4-FFF2-40B4-BE49-F238E27FC236}">
                <a16:creationId xmlns:a16="http://schemas.microsoft.com/office/drawing/2014/main" xmlns="" id="{D2891138-A66A-4299-ACB0-31FDFE92FE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461" t="24145" r="12596" b="5808"/>
          <a:stretch/>
        </p:blipFill>
        <p:spPr>
          <a:xfrm>
            <a:off x="3776869" y="1754257"/>
            <a:ext cx="4358309" cy="4537213"/>
          </a:xfrm>
          <a:prstGeom prst="rect">
            <a:avLst/>
          </a:prstGeom>
        </p:spPr>
      </p:pic>
    </p:spTree>
    <p:extLst>
      <p:ext uri="{BB962C8B-B14F-4D97-AF65-F5344CB8AC3E}">
        <p14:creationId xmlns:p14="http://schemas.microsoft.com/office/powerpoint/2010/main" val="119291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CF7876-BAAF-4D00-99ED-D1BD19F8B60F}"/>
              </a:ext>
            </a:extLst>
          </p:cNvPr>
          <p:cNvSpPr>
            <a:spLocks noGrp="1"/>
          </p:cNvSpPr>
          <p:nvPr>
            <p:ph type="title"/>
          </p:nvPr>
        </p:nvSpPr>
        <p:spPr/>
        <p:txBody>
          <a:bodyPr/>
          <a:lstStyle/>
          <a:p>
            <a:r>
              <a:rPr lang="en-US" dirty="0"/>
              <a:t>Count plot of  Abuse Comment Status</a:t>
            </a:r>
            <a:endParaRPr lang="en-IN" dirty="0"/>
          </a:p>
        </p:txBody>
      </p:sp>
      <p:pic>
        <p:nvPicPr>
          <p:cNvPr id="4" name="Picture 3" descr="Chart&#10;&#10;Description automatically generated">
            <a:extLst>
              <a:ext uri="{FF2B5EF4-FFF2-40B4-BE49-F238E27FC236}">
                <a16:creationId xmlns:a16="http://schemas.microsoft.com/office/drawing/2014/main" xmlns="" id="{02266ACB-7EE7-43BB-A3E0-73586A57F2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103" t="23837" r="14388" b="6473"/>
          <a:stretch/>
        </p:blipFill>
        <p:spPr>
          <a:xfrm>
            <a:off x="4094921" y="1734378"/>
            <a:ext cx="3975653" cy="4514022"/>
          </a:xfrm>
          <a:prstGeom prst="rect">
            <a:avLst/>
          </a:prstGeom>
        </p:spPr>
      </p:pic>
    </p:spTree>
    <p:extLst>
      <p:ext uri="{BB962C8B-B14F-4D97-AF65-F5344CB8AC3E}">
        <p14:creationId xmlns:p14="http://schemas.microsoft.com/office/powerpoint/2010/main" val="2079499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1EA808-C20C-469F-8657-A08297370748}"/>
              </a:ext>
            </a:extLst>
          </p:cNvPr>
          <p:cNvSpPr>
            <a:spLocks noGrp="1"/>
          </p:cNvSpPr>
          <p:nvPr>
            <p:ph type="title"/>
          </p:nvPr>
        </p:nvSpPr>
        <p:spPr/>
        <p:txBody>
          <a:bodyPr/>
          <a:lstStyle/>
          <a:p>
            <a:r>
              <a:rPr lang="en-US" dirty="0"/>
              <a:t>count plot of loathe Comment Status</a:t>
            </a:r>
            <a:endParaRPr lang="en-IN" dirty="0"/>
          </a:p>
        </p:txBody>
      </p:sp>
      <p:pic>
        <p:nvPicPr>
          <p:cNvPr id="4" name="Picture 3" descr="Chart&#10;&#10;Description automatically generated">
            <a:extLst>
              <a:ext uri="{FF2B5EF4-FFF2-40B4-BE49-F238E27FC236}">
                <a16:creationId xmlns:a16="http://schemas.microsoft.com/office/drawing/2014/main" xmlns="" id="{BF8593B4-F207-415D-B632-0FC0358B9C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926" t="24759" r="16482" b="5808"/>
          <a:stretch/>
        </p:blipFill>
        <p:spPr>
          <a:xfrm>
            <a:off x="3881229" y="1794013"/>
            <a:ext cx="4164497" cy="4497457"/>
          </a:xfrm>
          <a:prstGeom prst="rect">
            <a:avLst/>
          </a:prstGeom>
        </p:spPr>
      </p:pic>
    </p:spTree>
    <p:extLst>
      <p:ext uri="{BB962C8B-B14F-4D97-AF65-F5344CB8AC3E}">
        <p14:creationId xmlns:p14="http://schemas.microsoft.com/office/powerpoint/2010/main" val="122330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C7050C-C768-475D-B642-734C67725B27}"/>
              </a:ext>
            </a:extLst>
          </p:cNvPr>
          <p:cNvSpPr>
            <a:spLocks noGrp="1"/>
          </p:cNvSpPr>
          <p:nvPr>
            <p:ph type="title"/>
          </p:nvPr>
        </p:nvSpPr>
        <p:spPr/>
        <p:txBody>
          <a:bodyPr>
            <a:normAutofit fontScale="90000"/>
          </a:bodyPr>
          <a:lstStyle/>
          <a:p>
            <a:r>
              <a:rPr lang="en-US" sz="3600" dirty="0"/>
              <a:t>LET’S OBSERVE loud words in Comments which are  marked as Malignant</a:t>
            </a:r>
            <a:endParaRPr lang="en-IN" dirty="0"/>
          </a:p>
        </p:txBody>
      </p:sp>
      <p:pic>
        <p:nvPicPr>
          <p:cNvPr id="4" name="Picture 3" descr="Text&#10;&#10;Description automatically generated">
            <a:extLst>
              <a:ext uri="{FF2B5EF4-FFF2-40B4-BE49-F238E27FC236}">
                <a16:creationId xmlns:a16="http://schemas.microsoft.com/office/drawing/2014/main" xmlns="" id="{46EA2155-535D-46CB-A61E-4B26CE85B6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69" t="26608" r="13678" b="14596"/>
          <a:stretch/>
        </p:blipFill>
        <p:spPr>
          <a:xfrm>
            <a:off x="3314700" y="2042491"/>
            <a:ext cx="5411857" cy="4055166"/>
          </a:xfrm>
          <a:prstGeom prst="rect">
            <a:avLst/>
          </a:prstGeom>
        </p:spPr>
      </p:pic>
    </p:spTree>
    <p:extLst>
      <p:ext uri="{BB962C8B-B14F-4D97-AF65-F5344CB8AC3E}">
        <p14:creationId xmlns:p14="http://schemas.microsoft.com/office/powerpoint/2010/main" val="107700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0FB0FC-24A9-4216-9131-FCF3F744AE04}"/>
              </a:ext>
            </a:extLst>
          </p:cNvPr>
          <p:cNvSpPr>
            <a:spLocks noGrp="1"/>
          </p:cNvSpPr>
          <p:nvPr>
            <p:ph type="title"/>
          </p:nvPr>
        </p:nvSpPr>
        <p:spPr/>
        <p:txBody>
          <a:bodyPr/>
          <a:lstStyle/>
          <a:p>
            <a:r>
              <a:rPr lang="en-US" sz="3200" dirty="0"/>
              <a:t>LET’S OBSERVE loud words in Comments which are  marked as RUDE</a:t>
            </a:r>
            <a:endParaRPr lang="en-IN" dirty="0"/>
          </a:p>
        </p:txBody>
      </p:sp>
      <p:pic>
        <p:nvPicPr>
          <p:cNvPr id="5" name="Picture 4" descr="Text&#10;&#10;Description automatically generated">
            <a:extLst>
              <a:ext uri="{FF2B5EF4-FFF2-40B4-BE49-F238E27FC236}">
                <a16:creationId xmlns:a16="http://schemas.microsoft.com/office/drawing/2014/main" xmlns="" id="{133AA247-ED4D-4EE7-9F1C-1C1052F66207}"/>
              </a:ext>
            </a:extLst>
          </p:cNvPr>
          <p:cNvPicPr>
            <a:picLocks noChangeAspect="1"/>
          </p:cNvPicPr>
          <p:nvPr/>
        </p:nvPicPr>
        <p:blipFill rotWithShape="1">
          <a:blip r:embed="rId2">
            <a:extLst>
              <a:ext uri="{28A0092B-C50C-407E-A947-70E740481C1C}">
                <a14:useLocalDpi xmlns:a14="http://schemas.microsoft.com/office/drawing/2010/main" val="0"/>
              </a:ext>
            </a:extLst>
          </a:blip>
          <a:srcRect l="16839" t="28859" r="18326" b="19423"/>
          <a:stretch/>
        </p:blipFill>
        <p:spPr>
          <a:xfrm>
            <a:off x="3225248" y="1935921"/>
            <a:ext cx="5541065" cy="4184373"/>
          </a:xfrm>
          <a:prstGeom prst="rect">
            <a:avLst/>
          </a:prstGeom>
        </p:spPr>
      </p:pic>
    </p:spTree>
    <p:extLst>
      <p:ext uri="{BB962C8B-B14F-4D97-AF65-F5344CB8AC3E}">
        <p14:creationId xmlns:p14="http://schemas.microsoft.com/office/powerpoint/2010/main" val="347875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6ADBDD-8FCF-4758-977C-9E55D6FB6669}"/>
              </a:ext>
            </a:extLst>
          </p:cNvPr>
          <p:cNvSpPr>
            <a:spLocks noGrp="1"/>
          </p:cNvSpPr>
          <p:nvPr>
            <p:ph type="title"/>
          </p:nvPr>
        </p:nvSpPr>
        <p:spPr/>
        <p:txBody>
          <a:bodyPr>
            <a:normAutofit fontScale="90000"/>
          </a:bodyPr>
          <a:lstStyle/>
          <a:p>
            <a:r>
              <a:rPr lang="en-US" sz="3600" dirty="0"/>
              <a:t>LET’S OBSERVE loud words in Comments which are  marked as THREAT</a:t>
            </a:r>
            <a:endParaRPr lang="en-IN" dirty="0"/>
          </a:p>
        </p:txBody>
      </p:sp>
      <p:pic>
        <p:nvPicPr>
          <p:cNvPr id="4" name="Picture 3">
            <a:extLst>
              <a:ext uri="{FF2B5EF4-FFF2-40B4-BE49-F238E27FC236}">
                <a16:creationId xmlns:a16="http://schemas.microsoft.com/office/drawing/2014/main" xmlns="" id="{E1EA5FA7-32B6-4C4B-8E4B-6FFE93796CCB}"/>
              </a:ext>
            </a:extLst>
          </p:cNvPr>
          <p:cNvPicPr>
            <a:picLocks noChangeAspect="1"/>
          </p:cNvPicPr>
          <p:nvPr/>
        </p:nvPicPr>
        <p:blipFill rotWithShape="1">
          <a:blip r:embed="rId2">
            <a:extLst>
              <a:ext uri="{28A0092B-C50C-407E-A947-70E740481C1C}">
                <a14:useLocalDpi xmlns:a14="http://schemas.microsoft.com/office/drawing/2010/main" val="0"/>
              </a:ext>
            </a:extLst>
          </a:blip>
          <a:srcRect l="15437" t="30210" r="19214" b="19637"/>
          <a:stretch/>
        </p:blipFill>
        <p:spPr>
          <a:xfrm>
            <a:off x="3364396" y="2340665"/>
            <a:ext cx="5734877" cy="3766931"/>
          </a:xfrm>
          <a:prstGeom prst="rect">
            <a:avLst/>
          </a:prstGeom>
        </p:spPr>
      </p:pic>
    </p:spTree>
    <p:extLst>
      <p:ext uri="{BB962C8B-B14F-4D97-AF65-F5344CB8AC3E}">
        <p14:creationId xmlns:p14="http://schemas.microsoft.com/office/powerpoint/2010/main" val="1833192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375BED-65B7-4E7D-8819-05BD765F85FC}"/>
              </a:ext>
            </a:extLst>
          </p:cNvPr>
          <p:cNvSpPr>
            <a:spLocks noGrp="1"/>
          </p:cNvSpPr>
          <p:nvPr>
            <p:ph type="title"/>
          </p:nvPr>
        </p:nvSpPr>
        <p:spPr/>
        <p:txBody>
          <a:bodyPr/>
          <a:lstStyle/>
          <a:p>
            <a:r>
              <a:rPr lang="en-US" sz="3200" dirty="0"/>
              <a:t>LET’S OBSERVE loud words in Comments which are  marked as ABUSE</a:t>
            </a:r>
            <a:endParaRPr lang="en-IN" dirty="0"/>
          </a:p>
        </p:txBody>
      </p:sp>
      <p:pic>
        <p:nvPicPr>
          <p:cNvPr id="4" name="Picture 3" descr="Text&#10;&#10;Description automatically generated">
            <a:extLst>
              <a:ext uri="{FF2B5EF4-FFF2-40B4-BE49-F238E27FC236}">
                <a16:creationId xmlns:a16="http://schemas.microsoft.com/office/drawing/2014/main" xmlns="" id="{514EA3A3-82D0-41AD-8F06-04BAA6310251}"/>
              </a:ext>
            </a:extLst>
          </p:cNvPr>
          <p:cNvPicPr>
            <a:picLocks noChangeAspect="1"/>
          </p:cNvPicPr>
          <p:nvPr/>
        </p:nvPicPr>
        <p:blipFill rotWithShape="1">
          <a:blip r:embed="rId2">
            <a:extLst>
              <a:ext uri="{28A0092B-C50C-407E-A947-70E740481C1C}">
                <a14:useLocalDpi xmlns:a14="http://schemas.microsoft.com/office/drawing/2010/main" val="0"/>
              </a:ext>
            </a:extLst>
          </a:blip>
          <a:srcRect l="15314" t="27783" r="20071" b="20467"/>
          <a:stretch/>
        </p:blipFill>
        <p:spPr>
          <a:xfrm>
            <a:off x="3240158" y="2206487"/>
            <a:ext cx="5665304" cy="3861352"/>
          </a:xfrm>
          <a:prstGeom prst="rect">
            <a:avLst/>
          </a:prstGeom>
        </p:spPr>
      </p:pic>
    </p:spTree>
    <p:extLst>
      <p:ext uri="{BB962C8B-B14F-4D97-AF65-F5344CB8AC3E}">
        <p14:creationId xmlns:p14="http://schemas.microsoft.com/office/powerpoint/2010/main" val="1678347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82659E-349C-4482-AF97-FF82651B631F}"/>
              </a:ext>
            </a:extLst>
          </p:cNvPr>
          <p:cNvSpPr>
            <a:spLocks noGrp="1"/>
          </p:cNvSpPr>
          <p:nvPr>
            <p:ph type="title"/>
          </p:nvPr>
        </p:nvSpPr>
        <p:spPr/>
        <p:txBody>
          <a:bodyPr>
            <a:normAutofit fontScale="90000"/>
          </a:bodyPr>
          <a:lstStyle/>
          <a:p>
            <a:r>
              <a:rPr lang="en-US" sz="3600" dirty="0"/>
              <a:t>LET’S OBSERVE loud words in Comments which are  marked as LOATHE</a:t>
            </a:r>
            <a:endParaRPr lang="en-IN" dirty="0"/>
          </a:p>
        </p:txBody>
      </p:sp>
      <p:pic>
        <p:nvPicPr>
          <p:cNvPr id="4" name="Picture 3" descr="Text&#10;&#10;Description automatically generated">
            <a:extLst>
              <a:ext uri="{FF2B5EF4-FFF2-40B4-BE49-F238E27FC236}">
                <a16:creationId xmlns:a16="http://schemas.microsoft.com/office/drawing/2014/main" xmlns="" id="{9950EE5F-156E-4C45-A5EC-4BB2484B0B75}"/>
              </a:ext>
            </a:extLst>
          </p:cNvPr>
          <p:cNvPicPr>
            <a:picLocks noChangeAspect="1"/>
          </p:cNvPicPr>
          <p:nvPr/>
        </p:nvPicPr>
        <p:blipFill rotWithShape="1">
          <a:blip r:embed="rId2">
            <a:extLst>
              <a:ext uri="{28A0092B-C50C-407E-A947-70E740481C1C}">
                <a14:useLocalDpi xmlns:a14="http://schemas.microsoft.com/office/drawing/2010/main" val="0"/>
              </a:ext>
            </a:extLst>
          </a:blip>
          <a:srcRect l="16261" t="29853" r="18966" b="21231"/>
          <a:stretch/>
        </p:blipFill>
        <p:spPr>
          <a:xfrm>
            <a:off x="3036404" y="2290969"/>
            <a:ext cx="6172200" cy="3791779"/>
          </a:xfrm>
          <a:prstGeom prst="rect">
            <a:avLst/>
          </a:prstGeom>
        </p:spPr>
      </p:pic>
    </p:spTree>
    <p:extLst>
      <p:ext uri="{BB962C8B-B14F-4D97-AF65-F5344CB8AC3E}">
        <p14:creationId xmlns:p14="http://schemas.microsoft.com/office/powerpoint/2010/main" val="438950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9389D2-3944-4540-B55C-DE362822B53D}"/>
              </a:ext>
            </a:extLst>
          </p:cNvPr>
          <p:cNvSpPr>
            <a:spLocks noGrp="1"/>
          </p:cNvSpPr>
          <p:nvPr>
            <p:ph type="title"/>
          </p:nvPr>
        </p:nvSpPr>
        <p:spPr/>
        <p:txBody>
          <a:bodyPr/>
          <a:lstStyle/>
          <a:p>
            <a:r>
              <a:rPr lang="en-US" sz="3200" dirty="0"/>
              <a:t>LET’S OBSERVE loud words in Comments which are  marked as HIGHLY MAGLINANT</a:t>
            </a:r>
            <a:endParaRPr lang="en-IN" dirty="0"/>
          </a:p>
        </p:txBody>
      </p:sp>
      <p:pic>
        <p:nvPicPr>
          <p:cNvPr id="4" name="Picture 3" descr="Text&#10;&#10;Description automatically generated">
            <a:extLst>
              <a:ext uri="{FF2B5EF4-FFF2-40B4-BE49-F238E27FC236}">
                <a16:creationId xmlns:a16="http://schemas.microsoft.com/office/drawing/2014/main" xmlns="" id="{AD5307D3-8FDF-4B75-B7E2-7689CB63C102}"/>
              </a:ext>
            </a:extLst>
          </p:cNvPr>
          <p:cNvPicPr>
            <a:picLocks noChangeAspect="1"/>
          </p:cNvPicPr>
          <p:nvPr/>
        </p:nvPicPr>
        <p:blipFill rotWithShape="1">
          <a:blip r:embed="rId2">
            <a:extLst>
              <a:ext uri="{28A0092B-C50C-407E-A947-70E740481C1C}">
                <a14:useLocalDpi xmlns:a14="http://schemas.microsoft.com/office/drawing/2010/main" val="0"/>
              </a:ext>
            </a:extLst>
          </a:blip>
          <a:srcRect l="16257" t="30333" r="19457" b="20454"/>
          <a:stretch/>
        </p:blipFill>
        <p:spPr>
          <a:xfrm>
            <a:off x="2877378" y="2360542"/>
            <a:ext cx="5854148" cy="3990561"/>
          </a:xfrm>
          <a:prstGeom prst="rect">
            <a:avLst/>
          </a:prstGeom>
        </p:spPr>
      </p:pic>
    </p:spTree>
    <p:extLst>
      <p:ext uri="{BB962C8B-B14F-4D97-AF65-F5344CB8AC3E}">
        <p14:creationId xmlns:p14="http://schemas.microsoft.com/office/powerpoint/2010/main" val="202816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4FDFAB-9090-4D40-9C40-19E975B4ECCF}"/>
              </a:ext>
            </a:extLst>
          </p:cNvPr>
          <p:cNvSpPr>
            <a:spLocks noGrp="1"/>
          </p:cNvSpPr>
          <p:nvPr>
            <p:ph type="title"/>
          </p:nvPr>
        </p:nvSpPr>
        <p:spPr/>
        <p:txBody>
          <a:bodyPr/>
          <a:lstStyle/>
          <a:p>
            <a:r>
              <a:rPr lang="en-US" dirty="0"/>
              <a:t>Comments length distribution BEFORE cleaning</a:t>
            </a:r>
            <a:endParaRPr lang="en-IN" dirty="0"/>
          </a:p>
        </p:txBody>
      </p:sp>
      <p:pic>
        <p:nvPicPr>
          <p:cNvPr id="4" name="Picture 3" descr="Graphical user interface, application&#10;&#10;Description automatically generated">
            <a:extLst>
              <a:ext uri="{FF2B5EF4-FFF2-40B4-BE49-F238E27FC236}">
                <a16:creationId xmlns:a16="http://schemas.microsoft.com/office/drawing/2014/main" xmlns="" id="{C9596D79-FE60-4149-971A-A8BF017287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0" t="27036" r="14257" b="18985"/>
          <a:stretch/>
        </p:blipFill>
        <p:spPr>
          <a:xfrm>
            <a:off x="3120887" y="2082248"/>
            <a:ext cx="5764696" cy="3165614"/>
          </a:xfrm>
          <a:prstGeom prst="rect">
            <a:avLst/>
          </a:prstGeom>
        </p:spPr>
      </p:pic>
    </p:spTree>
    <p:extLst>
      <p:ext uri="{BB962C8B-B14F-4D97-AF65-F5344CB8AC3E}">
        <p14:creationId xmlns:p14="http://schemas.microsoft.com/office/powerpoint/2010/main" val="408819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458661-7266-4D54-B1AC-B4D7385F6860}"/>
              </a:ext>
            </a:extLst>
          </p:cNvPr>
          <p:cNvSpPr>
            <a:spLocks noGrp="1"/>
          </p:cNvSpPr>
          <p:nvPr>
            <p:ph type="title"/>
          </p:nvPr>
        </p:nvSpPr>
        <p:spPr/>
        <p:txBody>
          <a:bodyPr/>
          <a:lstStyle/>
          <a:p>
            <a:r>
              <a:rPr lang="en-IN" dirty="0"/>
              <a:t>Business Problem Framing</a:t>
            </a:r>
          </a:p>
        </p:txBody>
      </p:sp>
      <p:sp>
        <p:nvSpPr>
          <p:cNvPr id="3" name="Content Placeholder 2">
            <a:extLst>
              <a:ext uri="{FF2B5EF4-FFF2-40B4-BE49-F238E27FC236}">
                <a16:creationId xmlns:a16="http://schemas.microsoft.com/office/drawing/2014/main" xmlns="" id="{7C27DC1D-152E-4A23-802A-A14FA59FF1B6}"/>
              </a:ext>
            </a:extLst>
          </p:cNvPr>
          <p:cNvSpPr>
            <a:spLocks noGrp="1"/>
          </p:cNvSpPr>
          <p:nvPr>
            <p:ph idx="1"/>
          </p:nvPr>
        </p:nvSpPr>
        <p:spPr/>
        <p:txBody>
          <a:bodyPr>
            <a:normAutofit fontScale="62500" lnSpcReduction="20000"/>
          </a:bodyPr>
          <a:lstStyle/>
          <a:p>
            <a:r>
              <a:rPr lang="en-IN" dirty="0">
                <a:effectLst/>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r>
              <a:rPr lang="en-IN" dirty="0">
                <a:effectLst/>
              </a:rPr>
              <a:t>Online hate, described as abusive language, aggression, cyberbullying, hatefulness and many others has been identified as a major threat on online social media platforms. Social media platforms are the most prominent grounds for such toxic behaviour.   </a:t>
            </a:r>
          </a:p>
          <a:p>
            <a:r>
              <a:rPr lang="en-IN" dirty="0">
                <a:effectLst/>
              </a:rP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r>
              <a:rPr lang="en-IN" dirty="0">
                <a:effectLst/>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p>
          <a:p>
            <a:r>
              <a:rPr lang="en-IN" dirty="0">
                <a:effectLst/>
              </a:rPr>
              <a:t>Our goal is to build a prototype of online hate and abuse comment classifier which can used to classify hate and offensive comments so that it can be controlled and restricted from spreading hatred and cyberbullying</a:t>
            </a:r>
          </a:p>
          <a:p>
            <a:endParaRPr lang="en-IN" dirty="0"/>
          </a:p>
        </p:txBody>
      </p:sp>
    </p:spTree>
    <p:extLst>
      <p:ext uri="{BB962C8B-B14F-4D97-AF65-F5344CB8AC3E}">
        <p14:creationId xmlns:p14="http://schemas.microsoft.com/office/powerpoint/2010/main" val="3271628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93080-490E-4A95-B562-1679A1C1178D}"/>
              </a:ext>
            </a:extLst>
          </p:cNvPr>
          <p:cNvSpPr>
            <a:spLocks noGrp="1"/>
          </p:cNvSpPr>
          <p:nvPr>
            <p:ph type="title"/>
          </p:nvPr>
        </p:nvSpPr>
        <p:spPr/>
        <p:txBody>
          <a:bodyPr/>
          <a:lstStyle/>
          <a:p>
            <a:r>
              <a:rPr lang="en-US" dirty="0"/>
              <a:t>Comments length distribution after cleaning</a:t>
            </a:r>
            <a:endParaRPr lang="en-IN" dirty="0"/>
          </a:p>
        </p:txBody>
      </p:sp>
      <p:pic>
        <p:nvPicPr>
          <p:cNvPr id="4" name="Picture 3" descr="Graphical user interface, application&#10;&#10;Description automatically generated">
            <a:extLst>
              <a:ext uri="{FF2B5EF4-FFF2-40B4-BE49-F238E27FC236}">
                <a16:creationId xmlns:a16="http://schemas.microsoft.com/office/drawing/2014/main" xmlns="" id="{519885D0-6B4D-48C0-91F6-8CF98CD57F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49" t="27485" r="12883" b="16184"/>
          <a:stretch/>
        </p:blipFill>
        <p:spPr>
          <a:xfrm>
            <a:off x="2946951" y="2102127"/>
            <a:ext cx="6052931" cy="3319670"/>
          </a:xfrm>
          <a:prstGeom prst="rect">
            <a:avLst/>
          </a:prstGeom>
        </p:spPr>
      </p:pic>
    </p:spTree>
    <p:extLst>
      <p:ext uri="{BB962C8B-B14F-4D97-AF65-F5344CB8AC3E}">
        <p14:creationId xmlns:p14="http://schemas.microsoft.com/office/powerpoint/2010/main" val="3308912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2F0867-D067-4C65-B657-221A2BE7F43E}"/>
              </a:ext>
            </a:extLst>
          </p:cNvPr>
          <p:cNvSpPr>
            <a:spLocks noGrp="1"/>
          </p:cNvSpPr>
          <p:nvPr>
            <p:ph type="title"/>
          </p:nvPr>
        </p:nvSpPr>
        <p:spPr/>
        <p:txBody>
          <a:bodyPr/>
          <a:lstStyle/>
          <a:p>
            <a:r>
              <a:rPr lang="en-IN" dirty="0"/>
              <a:t>DATA CLEANING</a:t>
            </a:r>
          </a:p>
        </p:txBody>
      </p:sp>
      <p:pic>
        <p:nvPicPr>
          <p:cNvPr id="4" name="Picture 3" descr="Graphical user interface, text, application&#10;&#10;Description automatically generated">
            <a:extLst>
              <a:ext uri="{FF2B5EF4-FFF2-40B4-BE49-F238E27FC236}">
                <a16:creationId xmlns:a16="http://schemas.microsoft.com/office/drawing/2014/main" xmlns="" id="{69F3DC58-5D5F-445B-8A0D-5B92E8C9F1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32" t="21257" r="12031" b="4532"/>
          <a:stretch/>
        </p:blipFill>
        <p:spPr>
          <a:xfrm>
            <a:off x="2941983" y="1659836"/>
            <a:ext cx="6455465" cy="4800600"/>
          </a:xfrm>
          <a:prstGeom prst="rect">
            <a:avLst/>
          </a:prstGeom>
        </p:spPr>
      </p:pic>
    </p:spTree>
    <p:extLst>
      <p:ext uri="{BB962C8B-B14F-4D97-AF65-F5344CB8AC3E}">
        <p14:creationId xmlns:p14="http://schemas.microsoft.com/office/powerpoint/2010/main" val="1627010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EEEB2C-4234-4DC8-BEA4-C0C6AFCABF74}"/>
              </a:ext>
            </a:extLst>
          </p:cNvPr>
          <p:cNvSpPr>
            <a:spLocks noGrp="1"/>
          </p:cNvSpPr>
          <p:nvPr>
            <p:ph type="title"/>
          </p:nvPr>
        </p:nvSpPr>
        <p:spPr/>
        <p:txBody>
          <a:bodyPr>
            <a:normAutofit fontScale="90000"/>
          </a:bodyPr>
          <a:lstStyle/>
          <a:p>
            <a:r>
              <a:rPr lang="en-IN" dirty="0"/>
              <a:t>APPLYING TF-IDF TO CONVERT DATA INTO VECTORS AND SPLITTING DATA INTO INPUT AND TARGET VARIABLE</a:t>
            </a:r>
          </a:p>
        </p:txBody>
      </p:sp>
      <p:pic>
        <p:nvPicPr>
          <p:cNvPr id="4" name="Picture 3" descr="Graphical user interface, text, application, email&#10;&#10;Description automatically generated">
            <a:extLst>
              <a:ext uri="{FF2B5EF4-FFF2-40B4-BE49-F238E27FC236}">
                <a16:creationId xmlns:a16="http://schemas.microsoft.com/office/drawing/2014/main" xmlns="" id="{3E4F44A3-0540-4295-9231-D0A3D6C60269}"/>
              </a:ext>
            </a:extLst>
          </p:cNvPr>
          <p:cNvPicPr>
            <a:picLocks noChangeAspect="1"/>
          </p:cNvPicPr>
          <p:nvPr/>
        </p:nvPicPr>
        <p:blipFill rotWithShape="1">
          <a:blip r:embed="rId2">
            <a:extLst>
              <a:ext uri="{28A0092B-C50C-407E-A947-70E740481C1C}">
                <a14:useLocalDpi xmlns:a14="http://schemas.microsoft.com/office/drawing/2010/main" val="0"/>
              </a:ext>
            </a:extLst>
          </a:blip>
          <a:srcRect l="10768" t="33536" r="14476" b="20729"/>
          <a:stretch/>
        </p:blipFill>
        <p:spPr>
          <a:xfrm>
            <a:off x="2976770" y="2141883"/>
            <a:ext cx="5943600" cy="3488633"/>
          </a:xfrm>
          <a:prstGeom prst="rect">
            <a:avLst/>
          </a:prstGeom>
        </p:spPr>
      </p:pic>
    </p:spTree>
    <p:extLst>
      <p:ext uri="{BB962C8B-B14F-4D97-AF65-F5344CB8AC3E}">
        <p14:creationId xmlns:p14="http://schemas.microsoft.com/office/powerpoint/2010/main" val="391396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5D45E6-B12F-463A-B86A-E4AD14548BE2}"/>
              </a:ext>
            </a:extLst>
          </p:cNvPr>
          <p:cNvSpPr>
            <a:spLocks noGrp="1"/>
          </p:cNvSpPr>
          <p:nvPr>
            <p:ph type="title"/>
          </p:nvPr>
        </p:nvSpPr>
        <p:spPr>
          <a:xfrm>
            <a:off x="1229244" y="657226"/>
            <a:ext cx="9733512" cy="1017517"/>
          </a:xfrm>
        </p:spPr>
        <p:txBody>
          <a:bodyPr>
            <a:normAutofit fontScale="90000"/>
          </a:bodyPr>
          <a:lstStyle/>
          <a:p>
            <a:r>
              <a:rPr lang="en-IN" dirty="0"/>
              <a:t>MODEL/S DEVELOPMENT AND EVALUATION</a:t>
            </a:r>
          </a:p>
        </p:txBody>
      </p:sp>
      <p:sp>
        <p:nvSpPr>
          <p:cNvPr id="3" name="Text Placeholder 2">
            <a:extLst>
              <a:ext uri="{FF2B5EF4-FFF2-40B4-BE49-F238E27FC236}">
                <a16:creationId xmlns:a16="http://schemas.microsoft.com/office/drawing/2014/main" xmlns="" id="{2DBA029F-79EB-4E94-BC5E-F195871F0EE8}"/>
              </a:ext>
            </a:extLst>
          </p:cNvPr>
          <p:cNvSpPr>
            <a:spLocks noGrp="1"/>
          </p:cNvSpPr>
          <p:nvPr>
            <p:ph type="body" idx="1"/>
          </p:nvPr>
        </p:nvSpPr>
        <p:spPr>
          <a:xfrm>
            <a:off x="1229244" y="2057400"/>
            <a:ext cx="9733512" cy="4512365"/>
          </a:xfrm>
        </p:spPr>
        <p:txBody>
          <a:bodyPr>
            <a:normAutofit fontScale="47500" lnSpcReduction="20000"/>
          </a:bodyPr>
          <a:lstStyle/>
          <a:p>
            <a:r>
              <a:rPr lang="en-IN" dirty="0">
                <a:effectLst/>
              </a:rPr>
              <a:t>Read the use case and search from the google to know more about the use case and in which field or domain it will applicable more.</a:t>
            </a:r>
          </a:p>
          <a:p>
            <a:r>
              <a:rPr lang="en-IN" dirty="0">
                <a:effectLst/>
              </a:rPr>
              <a:t> </a:t>
            </a:r>
          </a:p>
          <a:p>
            <a:r>
              <a:rPr lang="en-IN" dirty="0">
                <a:effectLst/>
              </a:rPr>
              <a:t>As data set is already there, so this step is excluded.</a:t>
            </a:r>
          </a:p>
          <a:p>
            <a:r>
              <a:rPr lang="en-IN" dirty="0">
                <a:effectLst/>
              </a:rPr>
              <a:t> </a:t>
            </a:r>
          </a:p>
          <a:p>
            <a:r>
              <a:rPr lang="en-IN" dirty="0">
                <a:effectLst/>
              </a:rPr>
              <a:t> </a:t>
            </a:r>
          </a:p>
          <a:p>
            <a:r>
              <a:rPr lang="en-IN" dirty="0">
                <a:effectLst/>
              </a:rPr>
              <a:t>Data Preparation includes the data cleaning and describing the data which I followed text pre-processing.</a:t>
            </a:r>
          </a:p>
          <a:p>
            <a:r>
              <a:rPr lang="en-IN" dirty="0">
                <a:effectLst/>
              </a:rPr>
              <a:t> </a:t>
            </a:r>
          </a:p>
          <a:p>
            <a:r>
              <a:rPr lang="en-IN" dirty="0">
                <a:effectLst/>
              </a:rPr>
              <a:t>EDA involves the visualization which is helpful to get more insight from the data and get to know about the mostly use comment and check the most frequent words.</a:t>
            </a:r>
          </a:p>
          <a:p>
            <a:r>
              <a:rPr lang="en-IN" dirty="0">
                <a:effectLst/>
              </a:rPr>
              <a:t> </a:t>
            </a:r>
          </a:p>
          <a:p>
            <a:r>
              <a:rPr lang="en-IN" dirty="0">
                <a:effectLst/>
              </a:rPr>
              <a:t>Modelling involves creating the model with suitable algorithm which provide the best result, I tried multiple algo and apply hyperparameter tuning.</a:t>
            </a:r>
          </a:p>
          <a:p>
            <a:r>
              <a:rPr lang="en-IN" dirty="0">
                <a:effectLst/>
              </a:rPr>
              <a:t> </a:t>
            </a:r>
          </a:p>
          <a:p>
            <a:r>
              <a:rPr lang="en-IN" dirty="0">
                <a:effectLst/>
              </a:rPr>
              <a:t>Model Evaluation, for this I used confusion metrices and mainly focus on False negative and tried to reduce the False negative which is type 2 error and on F1 score as dataset is imbalance.</a:t>
            </a:r>
          </a:p>
          <a:p>
            <a:endParaRPr lang="en-IN" dirty="0"/>
          </a:p>
        </p:txBody>
      </p:sp>
    </p:spTree>
    <p:extLst>
      <p:ext uri="{BB962C8B-B14F-4D97-AF65-F5344CB8AC3E}">
        <p14:creationId xmlns:p14="http://schemas.microsoft.com/office/powerpoint/2010/main" val="1628510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FE9AA1D-3E13-4F2D-BCA8-6CB2AD4C0A5E}"/>
              </a:ext>
            </a:extLst>
          </p:cNvPr>
          <p:cNvSpPr>
            <a:spLocks noGrp="1"/>
          </p:cNvSpPr>
          <p:nvPr>
            <p:ph type="title"/>
          </p:nvPr>
        </p:nvSpPr>
        <p:spPr/>
        <p:txBody>
          <a:bodyPr/>
          <a:lstStyle/>
          <a:p>
            <a:r>
              <a:rPr lang="en-IN" dirty="0"/>
              <a:t>IMPORTING NECESSARY LIBRARIES</a:t>
            </a:r>
          </a:p>
        </p:txBody>
      </p:sp>
      <p:pic>
        <p:nvPicPr>
          <p:cNvPr id="6" name="Picture 5" descr="Graphical user interface, text, application, email&#10;&#10;Description automatically generated">
            <a:extLst>
              <a:ext uri="{FF2B5EF4-FFF2-40B4-BE49-F238E27FC236}">
                <a16:creationId xmlns:a16="http://schemas.microsoft.com/office/drawing/2014/main" xmlns="" id="{A5DF7177-A3FC-47C6-BEF8-AEE784F2B681}"/>
              </a:ext>
            </a:extLst>
          </p:cNvPr>
          <p:cNvPicPr>
            <a:picLocks noChangeAspect="1"/>
          </p:cNvPicPr>
          <p:nvPr/>
        </p:nvPicPr>
        <p:blipFill rotWithShape="1">
          <a:blip r:embed="rId2">
            <a:extLst>
              <a:ext uri="{28A0092B-C50C-407E-A947-70E740481C1C}">
                <a14:useLocalDpi xmlns:a14="http://schemas.microsoft.com/office/drawing/2010/main" val="0"/>
              </a:ext>
            </a:extLst>
          </a:blip>
          <a:srcRect l="11488" t="39283" r="14262" b="29286"/>
          <a:stretch/>
        </p:blipFill>
        <p:spPr>
          <a:xfrm>
            <a:off x="1908314" y="2032552"/>
            <a:ext cx="7086600" cy="2270539"/>
          </a:xfrm>
          <a:prstGeom prst="rect">
            <a:avLst/>
          </a:prstGeom>
        </p:spPr>
      </p:pic>
    </p:spTree>
    <p:extLst>
      <p:ext uri="{BB962C8B-B14F-4D97-AF65-F5344CB8AC3E}">
        <p14:creationId xmlns:p14="http://schemas.microsoft.com/office/powerpoint/2010/main" val="3600215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9DE5D4-5BBD-49C0-BFED-C8CA95F1A095}"/>
              </a:ext>
            </a:extLst>
          </p:cNvPr>
          <p:cNvSpPr>
            <a:spLocks noGrp="1"/>
          </p:cNvSpPr>
          <p:nvPr>
            <p:ph type="title"/>
          </p:nvPr>
        </p:nvSpPr>
        <p:spPr/>
        <p:txBody>
          <a:bodyPr>
            <a:normAutofit fontScale="90000"/>
          </a:bodyPr>
          <a:lstStyle/>
          <a:p>
            <a:r>
              <a:rPr lang="en-IN" dirty="0"/>
              <a:t>Run and Evaluated Some Selected models</a:t>
            </a:r>
            <a:br>
              <a:rPr lang="en-IN" dirty="0"/>
            </a:br>
            <a:endParaRPr lang="en-IN" dirty="0"/>
          </a:p>
        </p:txBody>
      </p:sp>
      <p:pic>
        <p:nvPicPr>
          <p:cNvPr id="4" name="Picture 3" descr="Graphical user interface&#10;&#10;Description automatically generated">
            <a:extLst>
              <a:ext uri="{FF2B5EF4-FFF2-40B4-BE49-F238E27FC236}">
                <a16:creationId xmlns:a16="http://schemas.microsoft.com/office/drawing/2014/main" xmlns="" id="{A7FF2A46-FE3B-4A9E-9423-74E4E544A6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53" t="24654" r="11579" b="5699"/>
          <a:stretch/>
        </p:blipFill>
        <p:spPr>
          <a:xfrm>
            <a:off x="576470" y="1699592"/>
            <a:ext cx="5123621" cy="4474265"/>
          </a:xfrm>
          <a:prstGeom prst="rect">
            <a:avLst/>
          </a:prstGeom>
        </p:spPr>
      </p:pic>
      <p:pic>
        <p:nvPicPr>
          <p:cNvPr id="6" name="Picture 5" descr="Graphical user interface&#10;&#10;Description automatically generated">
            <a:extLst>
              <a:ext uri="{FF2B5EF4-FFF2-40B4-BE49-F238E27FC236}">
                <a16:creationId xmlns:a16="http://schemas.microsoft.com/office/drawing/2014/main" xmlns="" id="{B9948689-954D-4A81-9CAA-439B99056E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16" t="24528" r="15592" b="13633"/>
          <a:stretch/>
        </p:blipFill>
        <p:spPr>
          <a:xfrm>
            <a:off x="6491911" y="1699592"/>
            <a:ext cx="5387009" cy="4474265"/>
          </a:xfrm>
          <a:prstGeom prst="rect">
            <a:avLst/>
          </a:prstGeom>
        </p:spPr>
      </p:pic>
    </p:spTree>
    <p:extLst>
      <p:ext uri="{BB962C8B-B14F-4D97-AF65-F5344CB8AC3E}">
        <p14:creationId xmlns:p14="http://schemas.microsoft.com/office/powerpoint/2010/main" val="1518352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0DFE16F-BE05-48DB-9C76-35525588639D}"/>
              </a:ext>
            </a:extLst>
          </p:cNvPr>
          <p:cNvSpPr>
            <a:spLocks noGrp="1"/>
          </p:cNvSpPr>
          <p:nvPr>
            <p:ph type="title"/>
          </p:nvPr>
        </p:nvSpPr>
        <p:spPr>
          <a:xfrm>
            <a:off x="1229244" y="657226"/>
            <a:ext cx="9733512" cy="952913"/>
          </a:xfrm>
        </p:spPr>
        <p:txBody>
          <a:bodyPr>
            <a:normAutofit fontScale="90000"/>
          </a:bodyPr>
          <a:lstStyle/>
          <a:p>
            <a:r>
              <a:rPr lang="en-IN" dirty="0"/>
              <a:t>Key Metrics for success in solving problem under consideration</a:t>
            </a:r>
            <a:br>
              <a:rPr lang="en-IN" dirty="0"/>
            </a:br>
            <a:endParaRPr lang="en-IN" dirty="0"/>
          </a:p>
        </p:txBody>
      </p:sp>
      <p:sp>
        <p:nvSpPr>
          <p:cNvPr id="4" name="Text Placeholder 3">
            <a:extLst>
              <a:ext uri="{FF2B5EF4-FFF2-40B4-BE49-F238E27FC236}">
                <a16:creationId xmlns:a16="http://schemas.microsoft.com/office/drawing/2014/main" xmlns="" id="{F95902D5-98E6-4063-8C24-857FCC191780}"/>
              </a:ext>
            </a:extLst>
          </p:cNvPr>
          <p:cNvSpPr>
            <a:spLocks noGrp="1"/>
          </p:cNvSpPr>
          <p:nvPr>
            <p:ph type="body" idx="1"/>
          </p:nvPr>
        </p:nvSpPr>
        <p:spPr>
          <a:xfrm>
            <a:off x="1373776" y="4762845"/>
            <a:ext cx="9733512" cy="1714154"/>
          </a:xfrm>
        </p:spPr>
        <p:txBody>
          <a:bodyPr>
            <a:normAutofit fontScale="70000" lnSpcReduction="20000"/>
          </a:bodyPr>
          <a:lstStyle/>
          <a:p>
            <a:r>
              <a:rPr lang="en-US" b="1" dirty="0">
                <a:effectLst/>
              </a:rPr>
              <a:t>From the above analysis w.r.t Accuracy score, Cross value score and F1 score Random Forest Classifier is performing best¶</a:t>
            </a:r>
          </a:p>
          <a:p>
            <a:endParaRPr lang="en-US" dirty="0">
              <a:effectLst/>
            </a:endParaRPr>
          </a:p>
          <a:p>
            <a:r>
              <a:rPr lang="en-US" dirty="0"/>
              <a:t/>
            </a:r>
            <a:br>
              <a:rPr lang="en-US" dirty="0"/>
            </a:br>
            <a:endParaRPr lang="en-IN" dirty="0"/>
          </a:p>
        </p:txBody>
      </p:sp>
      <p:pic>
        <p:nvPicPr>
          <p:cNvPr id="6" name="Picture 5" descr="Table&#10;&#10;Description automatically generated">
            <a:extLst>
              <a:ext uri="{FF2B5EF4-FFF2-40B4-BE49-F238E27FC236}">
                <a16:creationId xmlns:a16="http://schemas.microsoft.com/office/drawing/2014/main" xmlns="" id="{4756A46A-ECE9-4F23-8B1D-773DC5397073}"/>
              </a:ext>
            </a:extLst>
          </p:cNvPr>
          <p:cNvPicPr>
            <a:picLocks noChangeAspect="1"/>
          </p:cNvPicPr>
          <p:nvPr/>
        </p:nvPicPr>
        <p:blipFill rotWithShape="1">
          <a:blip r:embed="rId2">
            <a:extLst>
              <a:ext uri="{28A0092B-C50C-407E-A947-70E740481C1C}">
                <a14:useLocalDpi xmlns:a14="http://schemas.microsoft.com/office/drawing/2010/main" val="0"/>
              </a:ext>
            </a:extLst>
          </a:blip>
          <a:srcRect l="11363" t="37095" r="13185" b="27233"/>
          <a:stretch/>
        </p:blipFill>
        <p:spPr>
          <a:xfrm>
            <a:off x="2471738" y="1685926"/>
            <a:ext cx="7319962" cy="2662238"/>
          </a:xfrm>
          <a:prstGeom prst="rect">
            <a:avLst/>
          </a:prstGeom>
        </p:spPr>
      </p:pic>
    </p:spTree>
    <p:extLst>
      <p:ext uri="{BB962C8B-B14F-4D97-AF65-F5344CB8AC3E}">
        <p14:creationId xmlns:p14="http://schemas.microsoft.com/office/powerpoint/2010/main" val="2704898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44F9B11-7E82-4685-86FD-D6DF8C0A11CE}"/>
              </a:ext>
            </a:extLst>
          </p:cNvPr>
          <p:cNvSpPr>
            <a:spLocks noGrp="1"/>
          </p:cNvSpPr>
          <p:nvPr>
            <p:ph type="title"/>
          </p:nvPr>
        </p:nvSpPr>
        <p:spPr>
          <a:xfrm>
            <a:off x="913795" y="609600"/>
            <a:ext cx="10353761" cy="916057"/>
          </a:xfrm>
        </p:spPr>
        <p:txBody>
          <a:bodyPr>
            <a:noAutofit/>
          </a:bodyPr>
          <a:lstStyle/>
          <a:p>
            <a:r>
              <a:rPr lang="en-IN" sz="2400" dirty="0"/>
              <a:t>AFTER RUNNING ALL THE MODEL WW WILL CHOOSE RANDOM FOREST CLASSIFIER AS OUR FINAL MODEL TO PREDICT TEST DATA AND BEFORE THIS WILL CONVERT TEST DATA INTO VECTORS BY USING TF-IDF</a:t>
            </a:r>
          </a:p>
        </p:txBody>
      </p:sp>
      <p:pic>
        <p:nvPicPr>
          <p:cNvPr id="6" name="Picture 5" descr="Graphical user interface, text, application&#10;&#10;Description automatically generated">
            <a:extLst>
              <a:ext uri="{FF2B5EF4-FFF2-40B4-BE49-F238E27FC236}">
                <a16:creationId xmlns:a16="http://schemas.microsoft.com/office/drawing/2014/main" xmlns="" id="{3054DA69-42E6-4648-98B1-8B3A71A2AD82}"/>
              </a:ext>
            </a:extLst>
          </p:cNvPr>
          <p:cNvPicPr>
            <a:picLocks noChangeAspect="1"/>
          </p:cNvPicPr>
          <p:nvPr/>
        </p:nvPicPr>
        <p:blipFill rotWithShape="1">
          <a:blip r:embed="rId2">
            <a:extLst>
              <a:ext uri="{28A0092B-C50C-407E-A947-70E740481C1C}">
                <a14:useLocalDpi xmlns:a14="http://schemas.microsoft.com/office/drawing/2010/main" val="0"/>
              </a:ext>
            </a:extLst>
          </a:blip>
          <a:srcRect l="12025" t="22380" r="16558" b="4657"/>
          <a:stretch/>
        </p:blipFill>
        <p:spPr>
          <a:xfrm>
            <a:off x="1933162" y="1694621"/>
            <a:ext cx="8612255" cy="4999384"/>
          </a:xfrm>
          <a:prstGeom prst="rect">
            <a:avLst/>
          </a:prstGeom>
        </p:spPr>
      </p:pic>
    </p:spTree>
    <p:extLst>
      <p:ext uri="{BB962C8B-B14F-4D97-AF65-F5344CB8AC3E}">
        <p14:creationId xmlns:p14="http://schemas.microsoft.com/office/powerpoint/2010/main" val="1373648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B7720BC-F565-4F1A-98BD-E9338604CD49}"/>
              </a:ext>
            </a:extLst>
          </p:cNvPr>
          <p:cNvSpPr>
            <a:spLocks noGrp="1"/>
          </p:cNvSpPr>
          <p:nvPr>
            <p:ph type="title"/>
          </p:nvPr>
        </p:nvSpPr>
        <p:spPr/>
        <p:txBody>
          <a:bodyPr>
            <a:normAutofit fontScale="90000"/>
          </a:bodyPr>
          <a:lstStyle/>
          <a:p>
            <a:r>
              <a:rPr lang="en-IN" dirty="0"/>
              <a:t>Key Findings and Conclusions of the Study</a:t>
            </a:r>
            <a:br>
              <a:rPr lang="en-IN" dirty="0"/>
            </a:br>
            <a:endParaRPr lang="en-IN" dirty="0"/>
          </a:p>
        </p:txBody>
      </p:sp>
      <p:sp>
        <p:nvSpPr>
          <p:cNvPr id="4" name="Content Placeholder 3">
            <a:extLst>
              <a:ext uri="{FF2B5EF4-FFF2-40B4-BE49-F238E27FC236}">
                <a16:creationId xmlns:a16="http://schemas.microsoft.com/office/drawing/2014/main" xmlns="" id="{87830E19-F9F3-41AB-B3F0-B68A32D857FC}"/>
              </a:ext>
            </a:extLst>
          </p:cNvPr>
          <p:cNvSpPr>
            <a:spLocks noGrp="1"/>
          </p:cNvSpPr>
          <p:nvPr>
            <p:ph idx="1"/>
          </p:nvPr>
        </p:nvSpPr>
        <p:spPr/>
        <p:txBody>
          <a:bodyPr>
            <a:normAutofit fontScale="92500" lnSpcReduction="20000"/>
          </a:bodyPr>
          <a:lstStyle/>
          <a:p>
            <a:r>
              <a:rPr lang="en-IN" dirty="0">
                <a:effectLst/>
              </a:rPr>
              <a:t>Online hate, described as abusive language, aggression, cyberbullying, hatefulness and many others has been identified as a major threat on online social media platforms. Social media platforms are the most prominent grounds for such toxic behaviour. </a:t>
            </a:r>
          </a:p>
          <a:p>
            <a:r>
              <a:rPr lang="en-IN" dirty="0">
                <a:effectLst/>
              </a:rPr>
              <a:t>      </a:t>
            </a:r>
          </a:p>
          <a:p>
            <a:r>
              <a:rPr lang="en-IN" dirty="0">
                <a:effectLst/>
              </a:rPr>
              <a:t>From the above analysis the below mentioned results were achieved which depicts the</a:t>
            </a:r>
          </a:p>
          <a:p>
            <a:r>
              <a:rPr lang="en-IN" dirty="0">
                <a:effectLst/>
              </a:rPr>
              <a:t>chances and conditions of a comment being a hateful comment or a normal comment.</a:t>
            </a:r>
          </a:p>
          <a:p>
            <a:r>
              <a:rPr lang="en-IN" b="1" dirty="0">
                <a:effectLst/>
              </a:rPr>
              <a:t> </a:t>
            </a:r>
            <a:endParaRPr lang="en-IN" dirty="0">
              <a:effectLst/>
            </a:endParaRPr>
          </a:p>
          <a:p>
            <a:r>
              <a:rPr lang="en-IN" dirty="0">
                <a:effectLst/>
              </a:rPr>
              <a:t>With the increasing popularity of social media, more and more people consume feeds from social media and due differences they spread hate comments to instead of love and harmony. It has strong negative impacts on individual users and broader society.</a:t>
            </a:r>
          </a:p>
          <a:p>
            <a:endParaRPr lang="en-IN" dirty="0"/>
          </a:p>
        </p:txBody>
      </p:sp>
    </p:spTree>
    <p:extLst>
      <p:ext uri="{BB962C8B-B14F-4D97-AF65-F5344CB8AC3E}">
        <p14:creationId xmlns:p14="http://schemas.microsoft.com/office/powerpoint/2010/main" val="264862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652760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1B685C-637B-45D3-A461-2C60C6026E1D}"/>
              </a:ext>
            </a:extLst>
          </p:cNvPr>
          <p:cNvSpPr>
            <a:spLocks noGrp="1"/>
          </p:cNvSpPr>
          <p:nvPr>
            <p:ph type="title"/>
          </p:nvPr>
        </p:nvSpPr>
        <p:spPr/>
        <p:txBody>
          <a:bodyPr>
            <a:normAutofit fontScale="90000"/>
          </a:bodyPr>
          <a:lstStyle/>
          <a:p>
            <a:r>
              <a:rPr lang="en-IN" dirty="0">
                <a:effectLst/>
              </a:rPr>
              <a:t>Conceptual Background of the Domain Problem</a:t>
            </a:r>
            <a:br>
              <a:rPr lang="en-IN" dirty="0">
                <a:effectLst/>
              </a:rPr>
            </a:br>
            <a:endParaRPr lang="en-IN" dirty="0"/>
          </a:p>
        </p:txBody>
      </p:sp>
      <p:sp>
        <p:nvSpPr>
          <p:cNvPr id="3" name="Content Placeholder 2">
            <a:extLst>
              <a:ext uri="{FF2B5EF4-FFF2-40B4-BE49-F238E27FC236}">
                <a16:creationId xmlns:a16="http://schemas.microsoft.com/office/drawing/2014/main" xmlns="" id="{2F23AE5C-2237-4D14-AFF4-E13A67F23918}"/>
              </a:ext>
            </a:extLst>
          </p:cNvPr>
          <p:cNvSpPr>
            <a:spLocks noGrp="1"/>
          </p:cNvSpPr>
          <p:nvPr>
            <p:ph idx="1"/>
          </p:nvPr>
        </p:nvSpPr>
        <p:spPr/>
        <p:txBody>
          <a:bodyPr>
            <a:normAutofit fontScale="70000" lnSpcReduction="20000"/>
          </a:bodyPr>
          <a:lstStyle/>
          <a:p>
            <a:r>
              <a:rPr lang="en-IN" dirty="0">
                <a:effectLst/>
              </a:rPr>
              <a:t>In the past few years its seen that the cases related to social media hatred have increased exponentially. The social media is turning into a dark venomous pit for people now a days. Online hate is the result of difference in opinion, race, religion, occupation, nationality etc.</a:t>
            </a:r>
          </a:p>
          <a:p>
            <a:r>
              <a:rPr lang="en-IN" dirty="0">
                <a:effectLst/>
              </a:rPr>
              <a:t>In social media the people spreading or involved in such kind of activities uses filthy languages, aggression, images etc. to offend and gravely hurt the person on the other side. This is one of the major concerns now.</a:t>
            </a:r>
          </a:p>
          <a:p>
            <a:r>
              <a:rPr lang="en-IN" dirty="0">
                <a:effectLst/>
              </a:rPr>
              <a:t>The result of such activities can be dangerous. It gives mental trauma to the victims making their lives miserable. People who are not well aware of mental health online hate or cyber bullying become life threatening for them. Such cases are also at rise. It is also taking its toll on religions. Each and every day we can see an incident of fighting between people of different communities or religions due to offensive social media posts.</a:t>
            </a:r>
          </a:p>
          <a:p>
            <a:r>
              <a:rPr lang="en-IN" dirty="0">
                <a:effectLst/>
              </a:rPr>
              <a:t> Online hate, described as abusive language, aggression, cyberbullying, hatefulness, insults, personal attacks, provocation, racism, sexism, threats, or toxicity has been identified as a major threat on online social media platforms. These kinds of activities must be checked for a better future</a:t>
            </a:r>
          </a:p>
          <a:p>
            <a:endParaRPr lang="en-IN" dirty="0"/>
          </a:p>
        </p:txBody>
      </p:sp>
    </p:spTree>
    <p:extLst>
      <p:ext uri="{BB962C8B-B14F-4D97-AF65-F5344CB8AC3E}">
        <p14:creationId xmlns:p14="http://schemas.microsoft.com/office/powerpoint/2010/main" val="4180648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6B1039-6EF5-4F1C-A5DB-8FE4985D7716}"/>
              </a:ext>
            </a:extLst>
          </p:cNvPr>
          <p:cNvSpPr>
            <a:spLocks noGrp="1"/>
          </p:cNvSpPr>
          <p:nvPr>
            <p:ph type="title"/>
          </p:nvPr>
        </p:nvSpPr>
        <p:spPr/>
        <p:txBody>
          <a:bodyPr/>
          <a:lstStyle/>
          <a:p>
            <a:r>
              <a:rPr lang="en-IN" dirty="0">
                <a:effectLst/>
              </a:rPr>
              <a:t>Motivation for the Problem Undertaken</a:t>
            </a:r>
            <a:endParaRPr lang="en-IN" dirty="0"/>
          </a:p>
        </p:txBody>
      </p:sp>
      <p:sp>
        <p:nvSpPr>
          <p:cNvPr id="3" name="Content Placeholder 2">
            <a:extLst>
              <a:ext uri="{FF2B5EF4-FFF2-40B4-BE49-F238E27FC236}">
                <a16:creationId xmlns:a16="http://schemas.microsoft.com/office/drawing/2014/main" xmlns="" id="{E08735A7-81DC-4D86-98E6-8EFC41A9477A}"/>
              </a:ext>
            </a:extLst>
          </p:cNvPr>
          <p:cNvSpPr>
            <a:spLocks noGrp="1"/>
          </p:cNvSpPr>
          <p:nvPr>
            <p:ph idx="1"/>
          </p:nvPr>
        </p:nvSpPr>
        <p:spPr/>
        <p:txBody>
          <a:bodyPr/>
          <a:lstStyle/>
          <a:p>
            <a:r>
              <a:rPr lang="en-IN" dirty="0">
                <a:effectLst/>
              </a:rPr>
              <a:t>The project was the first provided to me by </a:t>
            </a:r>
            <a:r>
              <a:rPr lang="en-IN" dirty="0" smtClean="0">
                <a:effectLst/>
              </a:rPr>
              <a:t>Flip-</a:t>
            </a:r>
            <a:r>
              <a:rPr lang="en-IN" dirty="0" err="1" smtClean="0">
                <a:effectLst/>
              </a:rPr>
              <a:t>Robo</a:t>
            </a:r>
            <a:r>
              <a:rPr lang="en-IN" dirty="0" smtClean="0">
                <a:effectLst/>
              </a:rPr>
              <a:t> </a:t>
            </a:r>
            <a:r>
              <a:rPr lang="en-IN" dirty="0">
                <a:effectLst/>
              </a:rPr>
              <a:t>as a part of the internship programme. The exposure to real world data and the opportunity to deploy my skillset in solving a real time problem has been the primary objective. However, the motivation for taking this project was that it is relatively a new field of research. Here we have many options but less concrete solutions. The main motivation is to build a prototype of online hate and abuse comment classifier which can used to classify hate and offensive comments so that it can be controlled and restricted from spreading hatred and </a:t>
            </a:r>
            <a:r>
              <a:rPr lang="en-IN" dirty="0" smtClean="0">
                <a:effectLst/>
              </a:rPr>
              <a:t>cyberbullying.</a:t>
            </a:r>
            <a:endParaRPr lang="en-IN" dirty="0">
              <a:effectLst/>
            </a:endParaRPr>
          </a:p>
          <a:p>
            <a:endParaRPr lang="en-IN" dirty="0"/>
          </a:p>
        </p:txBody>
      </p:sp>
    </p:spTree>
    <p:extLst>
      <p:ext uri="{BB962C8B-B14F-4D97-AF65-F5344CB8AC3E}">
        <p14:creationId xmlns:p14="http://schemas.microsoft.com/office/powerpoint/2010/main" val="317705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69ACFFC-7B46-4098-A179-A6C1DF184497}"/>
              </a:ext>
            </a:extLst>
          </p:cNvPr>
          <p:cNvSpPr>
            <a:spLocks noGrp="1"/>
          </p:cNvSpPr>
          <p:nvPr>
            <p:ph type="title"/>
          </p:nvPr>
        </p:nvSpPr>
        <p:spPr/>
        <p:txBody>
          <a:bodyPr/>
          <a:lstStyle/>
          <a:p>
            <a:r>
              <a:rPr lang="en-US" dirty="0"/>
              <a:t>Loading Necessary libraries and Train and test dataset</a:t>
            </a:r>
            <a:endParaRPr lang="en-IN" dirty="0"/>
          </a:p>
        </p:txBody>
      </p:sp>
      <p:pic>
        <p:nvPicPr>
          <p:cNvPr id="6" name="Picture 5" descr="Graphical user interface, application&#10;&#10;Description automatically generated">
            <a:extLst>
              <a:ext uri="{FF2B5EF4-FFF2-40B4-BE49-F238E27FC236}">
                <a16:creationId xmlns:a16="http://schemas.microsoft.com/office/drawing/2014/main" xmlns="" id="{5068AC1B-B7A4-4FB9-AE49-6217AD3ADB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889" t="30214" r="3360" b="4268"/>
          <a:stretch/>
        </p:blipFill>
        <p:spPr>
          <a:xfrm>
            <a:off x="327992" y="1935922"/>
            <a:ext cx="5247860" cy="439309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xmlns="" id="{9C1C22D1-682A-4044-9DFD-F7CDFC079E63}"/>
              </a:ext>
            </a:extLst>
          </p:cNvPr>
          <p:cNvPicPr>
            <a:picLocks noChangeAspect="1"/>
          </p:cNvPicPr>
          <p:nvPr/>
        </p:nvPicPr>
        <p:blipFill rotWithShape="1">
          <a:blip r:embed="rId3">
            <a:extLst>
              <a:ext uri="{28A0092B-C50C-407E-A947-70E740481C1C}">
                <a14:useLocalDpi xmlns:a14="http://schemas.microsoft.com/office/drawing/2010/main" val="0"/>
              </a:ext>
            </a:extLst>
          </a:blip>
          <a:srcRect l="14665" t="23991" r="17908" b="8186"/>
          <a:stretch/>
        </p:blipFill>
        <p:spPr>
          <a:xfrm>
            <a:off x="6390860" y="1935921"/>
            <a:ext cx="5387010" cy="4393096"/>
          </a:xfrm>
          <a:prstGeom prst="rect">
            <a:avLst/>
          </a:prstGeom>
        </p:spPr>
      </p:pic>
    </p:spTree>
    <p:extLst>
      <p:ext uri="{BB962C8B-B14F-4D97-AF65-F5344CB8AC3E}">
        <p14:creationId xmlns:p14="http://schemas.microsoft.com/office/powerpoint/2010/main" val="1655778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A2222-334E-4D66-9C5B-FB38EF454B60}"/>
              </a:ext>
            </a:extLst>
          </p:cNvPr>
          <p:cNvSpPr>
            <a:spLocks noGrp="1"/>
          </p:cNvSpPr>
          <p:nvPr>
            <p:ph type="title"/>
          </p:nvPr>
        </p:nvSpPr>
        <p:spPr/>
        <p:txBody>
          <a:bodyPr>
            <a:normAutofit fontScale="90000"/>
          </a:bodyPr>
          <a:lstStyle/>
          <a:p>
            <a:r>
              <a:rPr lang="en-US" sz="3200" dirty="0">
                <a:effectLst/>
              </a:rPr>
              <a:t>Let’s  check the name of the columns , shape  and information  about the both dataset</a:t>
            </a:r>
            <a:endParaRPr lang="en-IN" dirty="0"/>
          </a:p>
        </p:txBody>
      </p:sp>
      <p:pic>
        <p:nvPicPr>
          <p:cNvPr id="4" name="Picture 3" descr="Graphical user interface, text, application&#10;&#10;Description automatically generated">
            <a:extLst>
              <a:ext uri="{FF2B5EF4-FFF2-40B4-BE49-F238E27FC236}">
                <a16:creationId xmlns:a16="http://schemas.microsoft.com/office/drawing/2014/main" xmlns="" id="{84059CA1-8086-4D00-9DF0-F49C9A8103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093" t="24913" r="15558" b="6472"/>
          <a:stretch/>
        </p:blipFill>
        <p:spPr>
          <a:xfrm>
            <a:off x="4010439" y="1935921"/>
            <a:ext cx="3965713" cy="4444448"/>
          </a:xfrm>
          <a:prstGeom prst="rect">
            <a:avLst/>
          </a:prstGeom>
        </p:spPr>
      </p:pic>
    </p:spTree>
    <p:extLst>
      <p:ext uri="{BB962C8B-B14F-4D97-AF65-F5344CB8AC3E}">
        <p14:creationId xmlns:p14="http://schemas.microsoft.com/office/powerpoint/2010/main" val="369648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18702E-0ED7-47F1-8647-D8690EBE9B86}"/>
              </a:ext>
            </a:extLst>
          </p:cNvPr>
          <p:cNvSpPr>
            <a:spLocks noGrp="1"/>
          </p:cNvSpPr>
          <p:nvPr>
            <p:ph type="title"/>
          </p:nvPr>
        </p:nvSpPr>
        <p:spPr/>
        <p:txBody>
          <a:bodyPr/>
          <a:lstStyle/>
          <a:p>
            <a:r>
              <a:rPr lang="en-IN" sz="3600" dirty="0"/>
              <a:t>Visualization</a:t>
            </a:r>
            <a:endParaRPr lang="en-IN" dirty="0"/>
          </a:p>
        </p:txBody>
      </p:sp>
      <p:sp>
        <p:nvSpPr>
          <p:cNvPr id="3" name="Content Placeholder 2">
            <a:extLst>
              <a:ext uri="{FF2B5EF4-FFF2-40B4-BE49-F238E27FC236}">
                <a16:creationId xmlns:a16="http://schemas.microsoft.com/office/drawing/2014/main" xmlns="" id="{2B317879-B95B-45B9-97AE-C5DBCD3ACEBD}"/>
              </a:ext>
            </a:extLst>
          </p:cNvPr>
          <p:cNvSpPr>
            <a:spLocks noGrp="1"/>
          </p:cNvSpPr>
          <p:nvPr>
            <p:ph idx="1"/>
          </p:nvPr>
        </p:nvSpPr>
        <p:spPr>
          <a:xfrm>
            <a:off x="924444" y="1559351"/>
            <a:ext cx="10353762" cy="463262"/>
          </a:xfrm>
        </p:spPr>
        <p:txBody>
          <a:bodyPr/>
          <a:lstStyle/>
          <a:p>
            <a:r>
              <a:rPr lang="en-US" dirty="0"/>
              <a:t>Making </a:t>
            </a:r>
            <a:r>
              <a:rPr lang="en-US" dirty="0" smtClean="0"/>
              <a:t>Count-plot </a:t>
            </a:r>
            <a:r>
              <a:rPr lang="en-US" dirty="0"/>
              <a:t>of </a:t>
            </a:r>
            <a:r>
              <a:rPr lang="en-US" dirty="0" smtClean="0"/>
              <a:t>Malignant </a:t>
            </a:r>
            <a:r>
              <a:rPr lang="en-US" dirty="0"/>
              <a:t>Comments Status</a:t>
            </a:r>
            <a:endParaRPr lang="en-IN" dirty="0"/>
          </a:p>
        </p:txBody>
      </p:sp>
      <p:pic>
        <p:nvPicPr>
          <p:cNvPr id="5" name="Picture 4" descr="Graphical user interface, chart&#10;&#10;Description automatically generated">
            <a:extLst>
              <a:ext uri="{FF2B5EF4-FFF2-40B4-BE49-F238E27FC236}">
                <a16:creationId xmlns:a16="http://schemas.microsoft.com/office/drawing/2014/main" xmlns="" id="{5225A7A8-86BA-4047-BDEC-7BB9B35AF2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965" t="25267" r="16518" b="16450"/>
          <a:stretch/>
        </p:blipFill>
        <p:spPr>
          <a:xfrm>
            <a:off x="3692387" y="2335695"/>
            <a:ext cx="4020378" cy="3712265"/>
          </a:xfrm>
          <a:prstGeom prst="rect">
            <a:avLst/>
          </a:prstGeom>
        </p:spPr>
      </p:pic>
    </p:spTree>
    <p:extLst>
      <p:ext uri="{BB962C8B-B14F-4D97-AF65-F5344CB8AC3E}">
        <p14:creationId xmlns:p14="http://schemas.microsoft.com/office/powerpoint/2010/main" val="4081778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D1CE18D-A0A6-47C7-81C3-5B150929E23C}"/>
              </a:ext>
            </a:extLst>
          </p:cNvPr>
          <p:cNvSpPr>
            <a:spLocks noGrp="1"/>
          </p:cNvSpPr>
          <p:nvPr>
            <p:ph type="title"/>
          </p:nvPr>
        </p:nvSpPr>
        <p:spPr/>
        <p:txBody>
          <a:bodyPr/>
          <a:lstStyle/>
          <a:p>
            <a:r>
              <a:rPr lang="en-US" dirty="0"/>
              <a:t>Making </a:t>
            </a:r>
            <a:r>
              <a:rPr lang="en-US" dirty="0" smtClean="0"/>
              <a:t>Count-plot </a:t>
            </a:r>
            <a:r>
              <a:rPr lang="en-US" dirty="0"/>
              <a:t>of Highly Malignant comments status</a:t>
            </a:r>
            <a:endParaRPr lang="en-IN" dirty="0"/>
          </a:p>
        </p:txBody>
      </p:sp>
      <p:pic>
        <p:nvPicPr>
          <p:cNvPr id="7" name="Picture 6">
            <a:extLst>
              <a:ext uri="{FF2B5EF4-FFF2-40B4-BE49-F238E27FC236}">
                <a16:creationId xmlns:a16="http://schemas.microsoft.com/office/drawing/2014/main" xmlns="" id="{62BABEE5-F629-4AB1-B3EB-5C0832BDAB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416" t="24988" r="16541" b="7342"/>
          <a:stretch/>
        </p:blipFill>
        <p:spPr>
          <a:xfrm>
            <a:off x="3717235" y="2077278"/>
            <a:ext cx="4005469" cy="4383156"/>
          </a:xfrm>
          <a:prstGeom prst="rect">
            <a:avLst/>
          </a:prstGeom>
        </p:spPr>
      </p:pic>
    </p:spTree>
    <p:extLst>
      <p:ext uri="{BB962C8B-B14F-4D97-AF65-F5344CB8AC3E}">
        <p14:creationId xmlns:p14="http://schemas.microsoft.com/office/powerpoint/2010/main" val="1448846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169F4F-BB46-4982-B5AB-CEC6FBB28180}"/>
              </a:ext>
            </a:extLst>
          </p:cNvPr>
          <p:cNvSpPr>
            <a:spLocks noGrp="1"/>
          </p:cNvSpPr>
          <p:nvPr>
            <p:ph type="title"/>
          </p:nvPr>
        </p:nvSpPr>
        <p:spPr/>
        <p:txBody>
          <a:bodyPr/>
          <a:lstStyle/>
          <a:p>
            <a:r>
              <a:rPr lang="en-US" dirty="0"/>
              <a:t>count plot of Rude comment Status</a:t>
            </a:r>
            <a:endParaRPr lang="en-IN" dirty="0"/>
          </a:p>
        </p:txBody>
      </p:sp>
      <p:pic>
        <p:nvPicPr>
          <p:cNvPr id="4" name="Picture 3" descr="Chart&#10;&#10;Description automatically generated">
            <a:extLst>
              <a:ext uri="{FF2B5EF4-FFF2-40B4-BE49-F238E27FC236}">
                <a16:creationId xmlns:a16="http://schemas.microsoft.com/office/drawing/2014/main" xmlns="" id="{8FD4A782-E2C1-4738-8AD6-04C8EAC72D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21" t="23684" r="12496" b="4733"/>
          <a:stretch/>
        </p:blipFill>
        <p:spPr>
          <a:xfrm>
            <a:off x="3747051" y="1724440"/>
            <a:ext cx="4462671" cy="4636604"/>
          </a:xfrm>
          <a:prstGeom prst="rect">
            <a:avLst/>
          </a:prstGeom>
        </p:spPr>
      </p:pic>
    </p:spTree>
    <p:extLst>
      <p:ext uri="{BB962C8B-B14F-4D97-AF65-F5344CB8AC3E}">
        <p14:creationId xmlns:p14="http://schemas.microsoft.com/office/powerpoint/2010/main" val="7406838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129</TotalTime>
  <Words>981</Words>
  <Application>Microsoft Office PowerPoint</Application>
  <PresentationFormat>Custom</PresentationFormat>
  <Paragraphs>62</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Damask</vt:lpstr>
      <vt:lpstr>Malignant Comments Classifier Project</vt:lpstr>
      <vt:lpstr>Business Problem Framing</vt:lpstr>
      <vt:lpstr>Conceptual Background of the Domain Problem </vt:lpstr>
      <vt:lpstr>Motivation for the Problem Undertaken</vt:lpstr>
      <vt:lpstr>Loading Necessary libraries and Train and test dataset</vt:lpstr>
      <vt:lpstr>Let’s  check the name of the columns , shape  and information  about the both dataset</vt:lpstr>
      <vt:lpstr>Visualization</vt:lpstr>
      <vt:lpstr>Making Count-plot of Highly Malignant comments status</vt:lpstr>
      <vt:lpstr>count plot of Rude comment Status</vt:lpstr>
      <vt:lpstr>Count plot of Threat Comments Status</vt:lpstr>
      <vt:lpstr>Count plot of  Abuse Comment Status</vt:lpstr>
      <vt:lpstr>count plot of loathe Comment Status</vt:lpstr>
      <vt:lpstr>LET’S OBSERVE loud words in Comments which are  marked as Malignant</vt:lpstr>
      <vt:lpstr>LET’S OBSERVE loud words in Comments which are  marked as RUDE</vt:lpstr>
      <vt:lpstr>LET’S OBSERVE loud words in Comments which are  marked as THREAT</vt:lpstr>
      <vt:lpstr>LET’S OBSERVE loud words in Comments which are  marked as ABUSE</vt:lpstr>
      <vt:lpstr>LET’S OBSERVE loud words in Comments which are  marked as LOATHE</vt:lpstr>
      <vt:lpstr>LET’S OBSERVE loud words in Comments which are  marked as HIGHLY MAGLINANT</vt:lpstr>
      <vt:lpstr>Comments length distribution BEFORE cleaning</vt:lpstr>
      <vt:lpstr>Comments length distribution after cleaning</vt:lpstr>
      <vt:lpstr>DATA CLEANING</vt:lpstr>
      <vt:lpstr>APPLYING TF-IDF TO CONVERT DATA INTO VECTORS AND SPLITTING DATA INTO INPUT AND TARGET VARIABLE</vt:lpstr>
      <vt:lpstr>MODEL/S DEVELOPMENT AND EVALUATION</vt:lpstr>
      <vt:lpstr>IMPORTING NECESSARY LIBRARIES</vt:lpstr>
      <vt:lpstr>Run and Evaluated Some Selected models </vt:lpstr>
      <vt:lpstr>Key Metrics for success in solving problem under consideration </vt:lpstr>
      <vt:lpstr>AFTER RUNNING ALL THE MODEL WW WILL CHOOSE RANDOM FOREST CLASSIFIER AS OUR FINAL MODEL TO PREDICT TEST DATA AND BEFORE THIS WILL CONVERT TEST DATA INTO VECTORS BY USING TF-IDF</vt:lpstr>
      <vt:lpstr>Key Findings and Conclusions of the Study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Malignant Comments Classifier Project</dc:title>
  <dc:creator>verma.shikha105@outlook.com</dc:creator>
  <cp:lastModifiedBy>HP</cp:lastModifiedBy>
  <cp:revision>9</cp:revision>
  <dcterms:created xsi:type="dcterms:W3CDTF">2021-03-29T06:29:43Z</dcterms:created>
  <dcterms:modified xsi:type="dcterms:W3CDTF">2022-03-11T07:09:33Z</dcterms:modified>
</cp:coreProperties>
</file>